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2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5" autoAdjust="0"/>
    <p:restoredTop sz="94660"/>
  </p:normalViewPr>
  <p:slideViewPr>
    <p:cSldViewPr>
      <p:cViewPr varScale="1">
        <p:scale>
          <a:sx n="82" d="100"/>
          <a:sy n="82" d="100"/>
        </p:scale>
        <p:origin x="10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8135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r">
              <a:defRPr sz="1200"/>
            </a:lvl1pPr>
          </a:lstStyle>
          <a:p>
            <a:fld id="{17FA4DC1-29EF-4601-9406-EAFF1D25525D}" type="datetimeFigureOut">
              <a:rPr lang="fi-FI" smtClean="0"/>
              <a:t>7.10.2015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889938" cy="498134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r">
              <a:defRPr sz="1200"/>
            </a:lvl1pPr>
          </a:lstStyle>
          <a:p>
            <a:fld id="{9B01A4DE-CC61-4FD5-8169-0957D16F2C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24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6412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l" latinLnBrk="0">
              <a:defRPr lang="fi-FI" sz="1200"/>
            </a:lvl1pPr>
          </a:lstStyle>
          <a:p>
            <a:endParaRPr lang="fi-FI" dirty="0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2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r" latinLnBrk="0">
              <a:defRPr lang="fi-FI" sz="1200"/>
            </a:lvl1pPr>
          </a:lstStyle>
          <a:p>
            <a:fld id="{3842907C-D0AA-4C58-9F94-58B40AD65B29}" type="datetimeFigureOut">
              <a:rPr lang="fi-FI"/>
              <a:pPr/>
              <a:t>7.10.2015</a:t>
            </a:fld>
            <a:endParaRPr lang="fi-FI" dirty="0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80" tIns="45290" rIns="90580" bIns="45290" rtlCol="0" anchor="ctr"/>
          <a:lstStyle/>
          <a:p>
            <a:endParaRPr lang="fi-FI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66909" y="4715908"/>
            <a:ext cx="5335270" cy="4467701"/>
          </a:xfrm>
          <a:prstGeom prst="rect">
            <a:avLst/>
          </a:prstGeom>
        </p:spPr>
        <p:txBody>
          <a:bodyPr vert="horz" lIns="90580" tIns="45290" rIns="90580" bIns="4529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889938" cy="496412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l" latinLnBrk="0">
              <a:defRPr lang="fi-FI" sz="1200"/>
            </a:lvl1pPr>
          </a:lstStyle>
          <a:p>
            <a:endParaRPr lang="fi-FI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2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r" latinLnBrk="0">
              <a:defRPr lang="fi-FI" sz="1200"/>
            </a:lvl1pPr>
          </a:lstStyle>
          <a:p>
            <a:fld id="{1D76769E-C829-4283-B80E-CB90D995C291}" type="slidenum">
              <a:rPr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800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fi-FI" smtClean="0"/>
              <a:pPr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9921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fi-FI" smtClean="0"/>
              <a:pPr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9896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fi-FI" dirty="0"/>
          </a:p>
        </p:txBody>
      </p:sp>
      <p:sp>
        <p:nvSpPr>
          <p:cNvPr id="9" name="Shap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latinLnBrk="0">
              <a:defRPr lang="fi-FI"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7" name="Shap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 latinLnBrk="0">
              <a:buNone/>
              <a:defRPr lang="fi-FI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fi-FI" dirty="0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fi-FI" dirty="0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fi-FI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hap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fi-FI">
                <a:solidFill>
                  <a:srgbClr val="FFFFFF"/>
                </a:solidFill>
              </a:defRPr>
            </a:lvl1pPr>
            <a:extLst/>
          </a:lstStyle>
          <a:p>
            <a:fld id="{E6E13C79-1C97-4B32-B2AE-1A69C169643E}" type="datetime2">
              <a:rPr lang="fi-FI"/>
              <a:pPr/>
              <a:t>keskiviikko, 7. lokakuuta 2015</a:t>
            </a:fld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19" name="Shap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 lang="fi-FI"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 dirty="0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hap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fi-FI"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/>
              <a:pPr/>
              <a:t>‹#›</a:t>
            </a:fld>
            <a:endParaRPr lang="fi-FI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fi-FI"/>
              <a:pPr/>
              <a:t>keskiviikko, 7. lokakuuta 2015</a:t>
            </a:fld>
            <a:endParaRPr lang="fi-FI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fi-FI" sz="140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aaka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fi-FI"/>
              <a:pPr/>
              <a:t>keskiviikko, 7. lokakuuta 2015</a:t>
            </a:fld>
            <a:endParaRPr lang="fi-FI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fi-FI" sz="140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FEF5B-F2CC-4EC5-8F1F-29A8BF9EFFA9}" type="datetime2">
              <a:rPr lang="fi-FI"/>
              <a:pPr/>
              <a:t>keskiviikko, 7. lokakuuta 2015</a:t>
            </a:fld>
            <a:endParaRPr lang="fi-FI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‹#›</a:t>
            </a:fld>
            <a:endParaRPr lang="fi-FI" dirty="0"/>
          </a:p>
        </p:txBody>
      </p:sp>
      <p:sp>
        <p:nvSpPr>
          <p:cNvPr id="7" name="Shap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latinLnBrk="0">
              <a:buNone/>
              <a:defRPr lang="fi-FI"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 latinLnBrk="0">
              <a:buNone/>
              <a:defRPr lang="fi-FI" sz="2300">
                <a:solidFill>
                  <a:schemeClr val="tx1"/>
                </a:solidFill>
              </a:defRPr>
            </a:lvl1pPr>
            <a:lvl2pPr>
              <a:buNone/>
              <a:defRPr lang="fi-FI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709C1-563D-4D9C-B702-B64C84A5A174}" type="datetime2">
              <a:rPr lang="fi-FI"/>
              <a:pPr/>
              <a:t>keskiviikko, 7. lokakuuta 2015</a:t>
            </a:fld>
            <a:endParaRPr lang="fi-FI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‹#›</a:t>
            </a:fld>
            <a:endParaRPr lang="fi-FI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fi-FI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fi-FI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isältö 2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 latinLnBrk="0">
              <a:defRPr lang="fi-FI" sz="2800"/>
            </a:lvl1pPr>
            <a:lvl2pPr>
              <a:defRPr lang="fi-FI" sz="2400"/>
            </a:lvl2pPr>
            <a:lvl3pPr>
              <a:defRPr lang="fi-FI" sz="2000"/>
            </a:lvl3pPr>
            <a:lvl4pPr>
              <a:defRPr lang="fi-FI" sz="1800"/>
            </a:lvl4pPr>
            <a:lvl5pPr>
              <a:defRPr lang="fi-FI" sz="18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 latinLnBrk="0">
              <a:defRPr lang="fi-FI" sz="2800"/>
            </a:lvl1pPr>
            <a:lvl2pPr>
              <a:defRPr lang="fi-FI" sz="2400"/>
            </a:lvl2pPr>
            <a:lvl3pPr>
              <a:defRPr lang="fi-FI" sz="2000"/>
            </a:lvl3pPr>
            <a:lvl4pPr>
              <a:defRPr lang="fi-FI" sz="1800"/>
            </a:lvl4pPr>
            <a:lvl5pPr>
              <a:defRPr lang="fi-FI" sz="18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8303D9-A6EB-41FB-BF22-3F49E470997E}" type="datetime2">
              <a:rPr lang="fi-FI"/>
              <a:pPr/>
              <a:t>keskiviikko, 7. lokakuuta 2015</a:t>
            </a:fld>
            <a:endParaRPr lang="fi-FI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‹#›</a:t>
            </a:fld>
            <a:endParaRPr lang="fi-FI" dirty="0"/>
          </a:p>
        </p:txBody>
      </p:sp>
      <p:sp>
        <p:nvSpPr>
          <p:cNvPr id="8" name="Shap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 latinLnBrk="0">
              <a:defRPr lang="fi-FI"/>
            </a:lvl1pPr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 latinLnBrk="0">
              <a:buNone/>
              <a:defRPr lang="fi-FI" sz="2400" b="0">
                <a:solidFill>
                  <a:schemeClr val="bg1"/>
                </a:solidFill>
              </a:defRPr>
            </a:lvl1pPr>
            <a:lvl2pPr>
              <a:buNone/>
              <a:defRPr lang="fi-FI" sz="2000" b="1"/>
            </a:lvl2pPr>
            <a:lvl3pPr>
              <a:buNone/>
              <a:defRPr lang="fi-FI" sz="1800" b="1"/>
            </a:lvl3pPr>
            <a:lvl4pPr>
              <a:buNone/>
              <a:defRPr lang="fi-FI" sz="1600" b="1"/>
            </a:lvl4pPr>
            <a:lvl5pPr>
              <a:buNone/>
              <a:defRPr lang="fi-FI" sz="1600" b="1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 latinLnBrk="0">
              <a:buNone/>
              <a:defRPr lang="fi-FI" sz="2400" b="0">
                <a:solidFill>
                  <a:schemeClr val="bg1"/>
                </a:solidFill>
              </a:defRPr>
            </a:lvl1pPr>
            <a:lvl2pPr>
              <a:buNone/>
              <a:defRPr lang="fi-FI" sz="2000" b="1"/>
            </a:lvl2pPr>
            <a:lvl3pPr>
              <a:buNone/>
              <a:defRPr lang="fi-FI" sz="1800" b="1"/>
            </a:lvl3pPr>
            <a:lvl4pPr>
              <a:buNone/>
              <a:defRPr lang="fi-FI" sz="1600" b="1"/>
            </a:lvl4pPr>
            <a:lvl5pPr>
              <a:buNone/>
              <a:defRPr lang="fi-FI" sz="1600" b="1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Shape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 latinLnBrk="0">
              <a:defRPr lang="fi-FI" sz="2400"/>
            </a:lvl1pPr>
            <a:lvl2pPr>
              <a:defRPr lang="fi-FI" sz="2000"/>
            </a:lvl2pPr>
            <a:lvl3pPr>
              <a:defRPr lang="fi-FI" sz="1800"/>
            </a:lvl3pPr>
            <a:lvl4pPr>
              <a:defRPr lang="fi-FI" sz="1600"/>
            </a:lvl4pPr>
            <a:lvl5pPr>
              <a:defRPr lang="fi-FI" sz="16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 latinLnBrk="0">
              <a:spcBef>
                <a:spcPts val="0"/>
              </a:spcBef>
              <a:defRPr lang="fi-FI" sz="2400"/>
            </a:lvl1pPr>
            <a:lvl2pPr>
              <a:defRPr lang="fi-FI" sz="2000"/>
            </a:lvl2pPr>
            <a:lvl3pPr>
              <a:defRPr lang="fi-FI" sz="1800"/>
            </a:lvl3pPr>
            <a:lvl4pPr>
              <a:defRPr lang="fi-FI" sz="1600"/>
            </a:lvl4pPr>
            <a:lvl5pPr>
              <a:defRPr lang="fi-FI" sz="16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B0534-5698-4F62-9CFE-5DE61A073E78}" type="datetime2">
              <a:rPr lang="fi-FI"/>
              <a:pPr/>
              <a:t>keskiviikko, 7. lokakuuta 2015</a:t>
            </a:fld>
            <a:endParaRPr lang="fi-FI" dirty="0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 dirty="0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‹#›</a:t>
            </a:fld>
            <a:endParaRPr lang="fi-FI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827A3-B249-4F87-AB1A-1E06AC1AA2A4}" type="datetime2">
              <a:rPr lang="fi-FI"/>
              <a:pPr/>
              <a:t>keskiviikko, 7. lokakuuta 2015</a:t>
            </a:fld>
            <a:endParaRPr lang="fi-FI" dirty="0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 dirty="0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‹#›</a:t>
            </a:fld>
            <a:endParaRPr lang="fi-FI" dirty="0"/>
          </a:p>
        </p:txBody>
      </p:sp>
      <p:sp>
        <p:nvSpPr>
          <p:cNvPr id="6" name="Shap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46142-29B2-49CC-BCC6-A3AD70B4960E}" type="datetime2">
              <a:rPr lang="fi-FI"/>
              <a:pPr/>
              <a:t>keskiviikko, 7. lokakuuta 2015</a:t>
            </a:fld>
            <a:endParaRPr lang="fi-FI" dirty="0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 dirty="0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isältö ja seli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 latinLnBrk="0">
              <a:buNone/>
              <a:defRPr lang="fi-FI"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 latinLnBrk="0">
              <a:buNone/>
              <a:defRPr lang="fi-FI" sz="1600"/>
            </a:lvl1pPr>
            <a:lvl2pPr>
              <a:buNone/>
              <a:defRPr lang="fi-FI" sz="1200"/>
            </a:lvl2pPr>
            <a:lvl3pPr>
              <a:buNone/>
              <a:defRPr lang="fi-FI" sz="1000"/>
            </a:lvl3pPr>
            <a:lvl4pPr>
              <a:buNone/>
              <a:defRPr lang="fi-FI" sz="900"/>
            </a:lvl4pPr>
            <a:lvl5pPr>
              <a:buNone/>
              <a:defRPr lang="fi-FI" sz="9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 latinLnBrk="0">
              <a:defRPr lang="fi-FI" sz="3200"/>
            </a:lvl1pPr>
            <a:lvl2pPr>
              <a:defRPr lang="fi-FI" sz="2800"/>
            </a:lvl2pPr>
            <a:lvl3pPr>
              <a:defRPr lang="fi-FI" sz="2400"/>
            </a:lvl3pPr>
            <a:lvl4pPr>
              <a:defRPr lang="fi-FI" sz="2000"/>
            </a:lvl4pPr>
            <a:lvl5pPr>
              <a:defRPr lang="fi-FI" sz="20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6C4691-4882-40A8-AF62-8CF6A18D40B2}" type="datetime2">
              <a:rPr lang="fi-FI"/>
              <a:pPr/>
              <a:t>keskiviikko, 7. lokakuuta 2015</a:t>
            </a:fld>
            <a:endParaRPr lang="fi-FI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/>
              <a:pPr/>
              <a:t>‹#›</a:t>
            </a:fld>
            <a:endParaRPr lang="fi-FI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seli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 latinLnBrk="0">
              <a:buNone/>
              <a:defRPr lang="fi-FI" sz="1400"/>
            </a:lvl1pPr>
            <a:lvl2pPr>
              <a:defRPr lang="fi-FI" sz="1200"/>
            </a:lvl2pPr>
            <a:lvl3pPr>
              <a:defRPr lang="fi-FI" sz="1000"/>
            </a:lvl3pPr>
            <a:lvl4pPr>
              <a:defRPr lang="fi-FI" sz="900"/>
            </a:lvl4pPr>
            <a:lvl5pPr>
              <a:defRPr lang="fi-FI" sz="9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 latinLnBrk="0">
              <a:buNone/>
              <a:defRPr lang="fi-FI" sz="3200"/>
            </a:lvl1pPr>
            <a:extLst/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latinLnBrk="0">
              <a:defRPr lang="fi-FI">
                <a:solidFill>
                  <a:schemeClr val="tx1"/>
                </a:solidFill>
              </a:defRPr>
            </a:lvl1pPr>
            <a:extLst/>
          </a:lstStyle>
          <a:p>
            <a:fld id="{61C6776A-4DEC-47EE-8A49-2C150ECB5465}" type="datetime2">
              <a:rPr lang="fi-FI"/>
              <a:pPr/>
              <a:t>keskiviikko, 7. lokakuuta 2015</a:t>
            </a:fld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 latinLnBrk="0">
              <a:defRPr lang="fi-FI">
                <a:solidFill>
                  <a:schemeClr val="tx1"/>
                </a:solidFill>
              </a:defRPr>
            </a:lvl1pPr>
            <a:extLst/>
          </a:lstStyle>
          <a:p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 lang="fi-FI"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/>
              <a:pPr/>
              <a:t>‹#›</a:t>
            </a:fld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 latinLnBrk="0">
              <a:buNone/>
              <a:defRPr lang="fi-FI"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fi-FI" dirty="0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fi-FI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fi-FI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fi-FI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fi-FI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fi-FI" dirty="0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fi-FI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fi-FI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fi-FI"/>
              <a:t>Muokkaa otsikon perustyyliä napsauttamalla</a:t>
            </a:r>
          </a:p>
        </p:txBody>
      </p:sp>
      <p:sp>
        <p:nvSpPr>
          <p:cNvPr id="30" name="Rectangl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  <a:p>
            <a:pPr lvl="5"/>
            <a:r>
              <a:rPr lang="fi-FI"/>
              <a:t>Kuudes taso</a:t>
            </a:r>
          </a:p>
          <a:p>
            <a:pPr lvl="6"/>
            <a:r>
              <a:rPr lang="fi-FI"/>
              <a:t>Seitsemäs taso</a:t>
            </a:r>
          </a:p>
          <a:p>
            <a:pPr lvl="7"/>
            <a:r>
              <a:rPr lang="fi-FI"/>
              <a:t>Kahdeksas taso</a:t>
            </a:r>
          </a:p>
          <a:p>
            <a:pPr lvl="8"/>
            <a:r>
              <a:rPr lang="fi-FI"/>
              <a:t>Yhdeksäs taso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latinLnBrk="0">
              <a:defRPr lang="fi-FI" sz="1000">
                <a:solidFill>
                  <a:schemeClr val="tx1"/>
                </a:solidFill>
              </a:defRPr>
            </a:lvl1pPr>
            <a:extLst/>
          </a:lstStyle>
          <a:p>
            <a:fld id="{D10E14BF-C004-4398-9186-5EE680724D95}" type="datetime2">
              <a:rPr lang="fi-FI"/>
              <a:pPr/>
              <a:t>keskiviikko, 7. lokakuuta 2015</a:t>
            </a:fld>
            <a:endParaRPr lang="fi-FI" sz="10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latinLnBrk="0">
              <a:defRPr lang="fi-FI"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fi-FI" sz="10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latinLnBrk="0">
              <a:defRPr lang="fi-FI"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fi-FI" sz="140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fi-FI" sz="1000" b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lang="fi-FI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lang="fi-FI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lang="fi-FI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lang="fi-FI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lang="fi-FI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lang="fi-FI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lang="fi-FI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lang="fi-FI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fi-FI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fi-FI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fi-FI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fi-FI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fi-FI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fi-FI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fi-FI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fi-FI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07504" y="1752601"/>
            <a:ext cx="8350696" cy="1829761"/>
          </a:xfrm>
        </p:spPr>
        <p:txBody>
          <a:bodyPr/>
          <a:lstStyle/>
          <a:p>
            <a:r>
              <a:rPr lang="fi-FI" dirty="0" smtClean="0"/>
              <a:t>Jäsenpolitiikka muuttui jo</a:t>
            </a:r>
            <a:endParaRPr lang="fi-FI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1.10.2015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Kuka voi olla jäsen?</a:t>
            </a:r>
            <a:endParaRPr lang="fi-FI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/>
          <a:lstStyle/>
          <a:p>
            <a:r>
              <a:rPr lang="fi-FI" dirty="0" smtClean="0"/>
              <a:t>Työssä olennaisena osana journalistisia elementtejä</a:t>
            </a:r>
            <a:br>
              <a:rPr lang="fi-FI" dirty="0" smtClean="0"/>
            </a:br>
            <a:endParaRPr lang="fi-FI" dirty="0"/>
          </a:p>
          <a:p>
            <a:r>
              <a:rPr lang="fi-FI" dirty="0" smtClean="0"/>
              <a:t>Työ tuottaa taloudellista tulosta</a:t>
            </a:r>
            <a:br>
              <a:rPr lang="fi-FI" dirty="0" smtClean="0"/>
            </a:br>
            <a:endParaRPr lang="fi-FI" dirty="0"/>
          </a:p>
          <a:p>
            <a:r>
              <a:rPr lang="fi-FI" dirty="0" smtClean="0"/>
              <a:t>Hakijan omaan arvioon luotetaan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Opiskelijan on sijoituttava alalle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Muut voivat jatkaa, vaikka vaihtavat työtä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Jäsenmaksu on aina maksettava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jäsenenä säilyy?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4802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Joko opiskelun tai työkokemuksen myötä</a:t>
            </a:r>
          </a:p>
          <a:p>
            <a:r>
              <a:rPr lang="fi-FI" dirty="0" smtClean="0"/>
              <a:t>Liittyä voi heti opiskelujen alusta</a:t>
            </a:r>
          </a:p>
          <a:p>
            <a:r>
              <a:rPr lang="fi-FI" dirty="0" smtClean="0"/>
              <a:t>Ensimmäinen vuosi ilmainen (toistaiseksi)</a:t>
            </a:r>
          </a:p>
          <a:p>
            <a:r>
              <a:rPr lang="fi-FI" dirty="0" smtClean="0"/>
              <a:t>2.-5. vuosi puolikasmaksulla, sitten ansioiden perusteella </a:t>
            </a:r>
            <a:br>
              <a:rPr lang="fi-FI" dirty="0" smtClean="0"/>
            </a:br>
            <a:r>
              <a:rPr lang="fi-FI" dirty="0" smtClean="0"/>
              <a:t>(1 % </a:t>
            </a:r>
            <a:r>
              <a:rPr lang="fi-FI" dirty="0" err="1" smtClean="0"/>
              <a:t>freet</a:t>
            </a:r>
            <a:r>
              <a:rPr lang="fi-FI" dirty="0" smtClean="0"/>
              <a:t>, 1,4 % työsuhteiset)</a:t>
            </a:r>
          </a:p>
          <a:p>
            <a:r>
              <a:rPr lang="fi-FI" dirty="0" smtClean="0"/>
              <a:t>Jos kassan jäsen, maksettava vähintään perusmaksu (15 €/kk)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Opiskelevat jäsenet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980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Sivutoimisen journalistisen työn oltava olennaista ja siitä pitää tulla tuloa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Jos päätyö muulla alalla, sovelletaan euromääräistä jäsenmaksua </a:t>
            </a:r>
            <a:br>
              <a:rPr lang="fi-FI" dirty="0" smtClean="0"/>
            </a:br>
            <a:r>
              <a:rPr lang="fi-FI" dirty="0" smtClean="0"/>
              <a:t>1,5 x vähimmäismaksu = 22,5 €/kk (2015)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Sivutoiminen freelancer: </a:t>
            </a:r>
            <a:br>
              <a:rPr lang="fi-FI" dirty="0" smtClean="0"/>
            </a:br>
            <a:r>
              <a:rPr lang="fi-FI" dirty="0" smtClean="0"/>
              <a:t>Ansioista 1 %, vähintään 15 €/kk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Sivutoimiset journalistit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4633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aina, jos työskentelee </a:t>
            </a:r>
            <a:r>
              <a:rPr lang="fi-FI" dirty="0" err="1" smtClean="0"/>
              <a:t>SJL:n</a:t>
            </a:r>
            <a:r>
              <a:rPr lang="fi-FI" dirty="0" smtClean="0"/>
              <a:t> sopimuksen piirissä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jos esimiestehtävä on journalistinen 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vaikka neuvottelee – kunhan ei osallistu paikalliseen järjestötoimintaan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vaikka työllistää muista journalisteja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Esimiestehtävät – jäsen voi olla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9508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Julkishallinto (kunnat, kuntainliitot, valtionhallinto, ministeriöt tms.)</a:t>
            </a:r>
          </a:p>
          <a:p>
            <a:r>
              <a:rPr lang="fi-FI" dirty="0" smtClean="0"/>
              <a:t>Ammatti- tai kansalaisjärjestöt </a:t>
            </a:r>
          </a:p>
          <a:p>
            <a:r>
              <a:rPr lang="fi-FI" dirty="0" smtClean="0"/>
              <a:t>Yleishyödylliset yhteisöt/yritykset</a:t>
            </a:r>
          </a:p>
          <a:p>
            <a:r>
              <a:rPr lang="fi-FI" dirty="0" smtClean="0"/>
              <a:t>Puolueet ja etujärjestöt</a:t>
            </a:r>
          </a:p>
          <a:p>
            <a:r>
              <a:rPr lang="fi-FI" dirty="0" smtClean="0"/>
              <a:t>Seurakunnat</a:t>
            </a:r>
          </a:p>
          <a:p>
            <a:r>
              <a:rPr lang="fi-FI" dirty="0" smtClean="0"/>
              <a:t>Viestintätoimistot, asiakaslehdet, yritykset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Jäsenkelpoinen tiedottaja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0709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Koskee 1.1.2016 alkaen eläköityviä</a:t>
            </a:r>
          </a:p>
          <a:p>
            <a:r>
              <a:rPr lang="fi-FI" dirty="0" smtClean="0"/>
              <a:t>Peritään kahdesti vuodessa (</a:t>
            </a:r>
            <a:r>
              <a:rPr lang="fi-FI" dirty="0" err="1" smtClean="0"/>
              <a:t>maalis</a:t>
            </a:r>
            <a:r>
              <a:rPr lang="fi-FI" dirty="0" smtClean="0"/>
              <a:t>- ja syyskuussa)</a:t>
            </a:r>
          </a:p>
          <a:p>
            <a:r>
              <a:rPr lang="fi-FI" dirty="0" smtClean="0"/>
              <a:t>Maksu ½ </a:t>
            </a:r>
            <a:r>
              <a:rPr lang="fi-FI" smtClean="0"/>
              <a:t>vähimmäismaksusta eli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7,5 €/kk, 45 €/puoli vuotta, 90 €/vuosi</a:t>
            </a:r>
          </a:p>
          <a:p>
            <a:r>
              <a:rPr lang="fi-FI" dirty="0" smtClean="0"/>
              <a:t>Jäsenmaksulla Journalisti-lehti + pressikortti</a:t>
            </a:r>
          </a:p>
          <a:p>
            <a:r>
              <a:rPr lang="fi-FI" dirty="0" smtClean="0"/>
              <a:t>Vakuutus voimassa eläköitymisvuoden loppuun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Eläkeläismaksu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9360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8F1B447-047A-4344-ADC3-ED88098498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Esitys aivoriihestä</Template>
  <TotalTime>0</TotalTime>
  <Words>120</Words>
  <Application>Microsoft Office PowerPoint</Application>
  <PresentationFormat>Näytössä katseltava diaesitys (4:3)</PresentationFormat>
  <Paragraphs>40</Paragraphs>
  <Slides>8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Aula</vt:lpstr>
      <vt:lpstr>Jäsenpolitiikka muuttui jo</vt:lpstr>
      <vt:lpstr>Kuka voi olla jäsen?</vt:lpstr>
      <vt:lpstr>Miten jäsenenä säilyy?</vt:lpstr>
      <vt:lpstr>Opiskelevat jäsenet</vt:lpstr>
      <vt:lpstr>Sivutoimiset journalistit</vt:lpstr>
      <vt:lpstr>Esimiestehtävät – jäsen voi olla</vt:lpstr>
      <vt:lpstr>Jäsenkelpoinen tiedottaja </vt:lpstr>
      <vt:lpstr>Eläkeläismaksu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2015-09-30T12:41:58Z</dcterms:created>
  <dcterms:modified xsi:type="dcterms:W3CDTF">2015-10-07T10:02:50Z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TC101671239990</vt:lpwstr>
  </property>
</Properties>
</file>